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2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124" d="100"/>
          <a:sy n="124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44C95-139C-4E93-B205-DE67C52D55E5}" type="datetimeFigureOut">
              <a:rPr lang="en-AU" smtClean="0"/>
              <a:t>20/06/2019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60EC-EFC1-4CD1-83A0-A6ECDFEC60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* Approximate</a:t>
            </a:r>
            <a:r>
              <a:rPr lang="en-AU" baseline="0" dirty="0" smtClean="0"/>
              <a:t> registered vehicles in each area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60EC-EFC1-4CD1-83A0-A6ECDFEC60F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8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700808"/>
            <a:ext cx="4104456" cy="1008112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924944"/>
            <a:ext cx="4824536" cy="504056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4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58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29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1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55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01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626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933055"/>
            <a:ext cx="4104456" cy="1008112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5157191"/>
            <a:ext cx="4824536" cy="5040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022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620688"/>
            <a:ext cx="4104456" cy="1008112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44824"/>
            <a:ext cx="4824536" cy="5040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1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620688"/>
            <a:ext cx="4104456" cy="1008112"/>
          </a:xfrm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44824"/>
            <a:ext cx="4824536" cy="5040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06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649491"/>
            <a:ext cx="4752528" cy="12673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640080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A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60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649491"/>
            <a:ext cx="4752528" cy="12673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640080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A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580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649491"/>
            <a:ext cx="4752528" cy="12673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640080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78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649491"/>
            <a:ext cx="4752528" cy="12673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6400800" cy="10081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A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82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799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6588224" y="6165304"/>
            <a:ext cx="2133600" cy="21602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048317-7259-4FB8-BB21-243E81BF89CB}" type="datetimeFigureOut">
              <a:rPr lang="en-AU" smtClean="0"/>
              <a:pPr/>
              <a:t>20/06/2019</a:t>
            </a:fld>
            <a:endParaRPr lang="en-AU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88224" y="6376243"/>
            <a:ext cx="2133600" cy="22110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EC8043B-5284-465D-85B6-D8B1DED2920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53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97" r:id="rId2"/>
    <p:sldLayoutId id="2147483898" r:id="rId3"/>
    <p:sldLayoutId id="2147483899" r:id="rId4"/>
    <p:sldLayoutId id="2147483896" r:id="rId5"/>
    <p:sldLayoutId id="2147483900" r:id="rId6"/>
    <p:sldLayoutId id="2147483901" r:id="rId7"/>
    <p:sldLayoutId id="2147483902" r:id="rId8"/>
    <p:sldLayoutId id="2147483888" r:id="rId9"/>
    <p:sldLayoutId id="2147483903" r:id="rId10"/>
    <p:sldLayoutId id="2147483904" r:id="rId11"/>
    <p:sldLayoutId id="2147483905" r:id="rId12"/>
    <p:sldLayoutId id="2147483890" r:id="rId13"/>
    <p:sldLayoutId id="2147483906" r:id="rId14"/>
    <p:sldLayoutId id="2147483907" r:id="rId15"/>
    <p:sldLayoutId id="214748390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0" dirty="0" smtClean="0"/>
              <a:t>Manly Parking Permit Scheme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Review and Audit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42664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4"/>
    </mc:Choice>
    <mc:Fallback>
      <p:transition spd="slow" advTm="102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accent6"/>
                </a:solidFill>
              </a:rPr>
              <a:t>Why the review and audit?</a:t>
            </a:r>
            <a:endParaRPr lang="en-AU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Roads and Maritime Service guidelines</a:t>
            </a:r>
          </a:p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Current scheme </a:t>
            </a:r>
          </a:p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Permit eligibility </a:t>
            </a:r>
          </a:p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Off-street car parking spaces in scheme areas</a:t>
            </a:r>
          </a:p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On-street car parking spaces in scheme areas</a:t>
            </a:r>
          </a:p>
          <a:p>
            <a:pPr marL="571500" indent="-571500">
              <a:buFont typeface="+mj-lt"/>
              <a:buAutoNum type="romanLcPeriod"/>
            </a:pPr>
            <a:r>
              <a:rPr lang="en-AU" sz="2800" dirty="0" smtClean="0"/>
              <a:t>Understand community issues relevant to permit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6890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6"/>
    </mc:Choice>
    <mc:Fallback>
      <p:transition spd="slow" advTm="101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Autofit/>
          </a:bodyPr>
          <a:lstStyle/>
          <a:p>
            <a:r>
              <a:rPr lang="en-AU" b="0" dirty="0">
                <a:solidFill>
                  <a:schemeClr val="accent6"/>
                </a:solidFill>
              </a:rPr>
              <a:t>What </a:t>
            </a:r>
            <a:r>
              <a:rPr lang="en-AU" b="0" dirty="0" smtClean="0">
                <a:solidFill>
                  <a:schemeClr val="accent6"/>
                </a:solidFill>
              </a:rPr>
              <a:t>do we know </a:t>
            </a:r>
            <a:r>
              <a:rPr lang="en-AU" b="0" dirty="0" smtClean="0">
                <a:solidFill>
                  <a:schemeClr val="accent6"/>
                </a:solidFill>
              </a:rPr>
              <a:t>(to date)?</a:t>
            </a:r>
            <a:endParaRPr lang="en-AU" b="0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11754"/>
              </p:ext>
            </p:extLst>
          </p:nvPr>
        </p:nvGraphicFramePr>
        <p:xfrm>
          <a:off x="498376" y="1484784"/>
          <a:ext cx="8147248" cy="3989040"/>
        </p:xfrm>
        <a:graphic>
          <a:graphicData uri="http://schemas.openxmlformats.org/drawingml/2006/table">
            <a:tbl>
              <a:tblPr firstRow="1" firstCol="1" bandRow="1"/>
              <a:tblGrid>
                <a:gridCol w="2255352">
                  <a:extLst>
                    <a:ext uri="{9D8B030D-6E8A-4147-A177-3AD203B41FA5}">
                      <a16:colId xmlns:a16="http://schemas.microsoft.com/office/drawing/2014/main" val="2254428386"/>
                    </a:ext>
                  </a:extLst>
                </a:gridCol>
                <a:gridCol w="1721812">
                  <a:extLst>
                    <a:ext uri="{9D8B030D-6E8A-4147-A177-3AD203B41FA5}">
                      <a16:colId xmlns:a16="http://schemas.microsoft.com/office/drawing/2014/main" val="1045838696"/>
                    </a:ext>
                  </a:extLst>
                </a:gridCol>
                <a:gridCol w="1721812">
                  <a:extLst>
                    <a:ext uri="{9D8B030D-6E8A-4147-A177-3AD203B41FA5}">
                      <a16:colId xmlns:a16="http://schemas.microsoft.com/office/drawing/2014/main" val="198021949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502214039"/>
                    </a:ext>
                  </a:extLst>
                </a:gridCol>
              </a:tblGrid>
              <a:tr h="664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Scheme Area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On-Street 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Parking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 Issued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On-Street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Supply vs Permits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39723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Little Manly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1,408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+ 650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 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0431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Balgowlah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94272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Tower Hill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1,741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889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 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58276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Ocean Beach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1,762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1,974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+ 212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18036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Isthmus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+ 610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28514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Fairy Bower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+ 276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654896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Ivanhoe Park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1,009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071631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Ivanhoe Park Extension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160714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Ethel Street (only #39)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425113"/>
                  </a:ext>
                </a:extLst>
              </a:tr>
              <a:tr h="33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5,249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7,727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+ 2,478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permits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905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92780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6"/>
    </mc:Choice>
    <mc:Fallback>
      <p:transition spd="slow" advTm="109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0" dirty="0" smtClean="0">
                <a:solidFill>
                  <a:schemeClr val="accent6"/>
                </a:solidFill>
              </a:rPr>
              <a:t>What we know </a:t>
            </a:r>
            <a:r>
              <a:rPr lang="en-AU" b="0" dirty="0" smtClean="0">
                <a:solidFill>
                  <a:schemeClr val="accent6"/>
                </a:solidFill>
              </a:rPr>
              <a:t>(to date</a:t>
            </a:r>
            <a:r>
              <a:rPr lang="en-AU" b="0" dirty="0" smtClean="0">
                <a:solidFill>
                  <a:schemeClr val="accent6"/>
                </a:solidFill>
              </a:rPr>
              <a:t>)</a:t>
            </a:r>
            <a:r>
              <a:rPr lang="en-AU" b="0" dirty="0" smtClean="0">
                <a:solidFill>
                  <a:schemeClr val="accent6"/>
                </a:solidFill>
              </a:rPr>
              <a:t>?</a:t>
            </a:r>
            <a:endParaRPr lang="en-AU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Current system presents challenges</a:t>
            </a:r>
          </a:p>
          <a:p>
            <a:pPr lvl="1"/>
            <a:r>
              <a:rPr lang="en-AU" dirty="0" smtClean="0"/>
              <a:t>sale</a:t>
            </a:r>
          </a:p>
          <a:p>
            <a:pPr lvl="1"/>
            <a:r>
              <a:rPr lang="en-AU" dirty="0" smtClean="0"/>
              <a:t>access</a:t>
            </a:r>
          </a:p>
          <a:p>
            <a:pPr lvl="1"/>
            <a:r>
              <a:rPr lang="en-AU" dirty="0" smtClean="0"/>
              <a:t>storage</a:t>
            </a:r>
          </a:p>
          <a:p>
            <a:r>
              <a:rPr lang="en-AU" sz="2800" dirty="0" smtClean="0"/>
              <a:t>Link vehicle registration to permit</a:t>
            </a:r>
            <a:endParaRPr lang="en-AU" sz="2800" dirty="0"/>
          </a:p>
          <a:p>
            <a:r>
              <a:rPr lang="en-AU" sz="2800" dirty="0" smtClean="0"/>
              <a:t>Visitor parking scheme</a:t>
            </a:r>
          </a:p>
          <a:p>
            <a:r>
              <a:rPr lang="en-AU" sz="2800" dirty="0" smtClean="0"/>
              <a:t>Resident priority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0702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4"/>
    </mc:Choice>
    <mc:Fallback>
      <p:transition spd="slow" advTm="109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accent6"/>
                </a:solidFill>
              </a:rPr>
              <a:t>What are we doing?</a:t>
            </a:r>
            <a:endParaRPr lang="en-AU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On-street </a:t>
            </a:r>
            <a:r>
              <a:rPr lang="en-AU" sz="3000" dirty="0"/>
              <a:t>and off-street parking </a:t>
            </a:r>
            <a:r>
              <a:rPr lang="en-AU" sz="3000" dirty="0" smtClean="0"/>
              <a:t>audit</a:t>
            </a:r>
            <a:endParaRPr lang="en-AU" sz="3000" dirty="0"/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Understand community issues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Develop new scheme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Report to Council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Community 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Scheme amendment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Council adoption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Implementation – estimated early 2020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2709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3"/>
    </mc:Choice>
    <mc:Fallback>
      <p:transition spd="slow" advTm="102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accent6"/>
                </a:solidFill>
              </a:rPr>
              <a:t>Proposed Fees and Charges</a:t>
            </a:r>
            <a:endParaRPr lang="en-AU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133055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/>
              <a:t>To commence following new scheme introduction.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endParaRPr lang="en-AU" sz="1200" dirty="0"/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dirty="0" smtClean="0"/>
              <a:t>*Fees and Charges were exhibited as part of the Delivery Program and Budget 2019-2023.  Scheduled on Council Agenda, Tuesday 25 June 2019.</a:t>
            </a:r>
            <a:endParaRPr lang="en-AU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76711"/>
              </p:ext>
            </p:extLst>
          </p:nvPr>
        </p:nvGraphicFramePr>
        <p:xfrm>
          <a:off x="611560" y="2996953"/>
          <a:ext cx="7920880" cy="11127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175824167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249513048"/>
                    </a:ext>
                  </a:extLst>
                </a:gridCol>
              </a:tblGrid>
              <a:tr h="370926"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en-AU" sz="1600" b="0" baseline="0" dirty="0" smtClean="0">
                          <a:solidFill>
                            <a:schemeClr val="tx1"/>
                          </a:solidFill>
                        </a:rPr>
                        <a:t> permit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$47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530878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Second permit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$121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748720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Third</a:t>
                      </a:r>
                      <a:r>
                        <a:rPr lang="en-AU" sz="1600" baseline="0" dirty="0" smtClean="0"/>
                        <a:t> permit (dependent of review outcomes)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$210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625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725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2"/>
    </mc:Choice>
    <mc:Fallback>
      <p:transition spd="slow" advTm="108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accent6"/>
                </a:solidFill>
              </a:rPr>
              <a:t>Next steps</a:t>
            </a:r>
            <a:endParaRPr lang="en-AU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Keep you informed via email and Your Say</a:t>
            </a:r>
          </a:p>
          <a:p>
            <a:r>
              <a:rPr lang="en-AU" sz="2800" dirty="0" smtClean="0"/>
              <a:t>Prepare: </a:t>
            </a:r>
          </a:p>
          <a:p>
            <a:pPr lvl="1"/>
            <a:r>
              <a:rPr lang="en-AU" dirty="0" smtClean="0"/>
              <a:t> a community engagement report</a:t>
            </a:r>
          </a:p>
          <a:p>
            <a:pPr lvl="1"/>
            <a:r>
              <a:rPr lang="en-AU" dirty="0" smtClean="0"/>
              <a:t> recommendations for consideration at the Council meeting (27 August 2019)</a:t>
            </a:r>
            <a:endParaRPr lang="en-AU" dirty="0"/>
          </a:p>
          <a:p>
            <a:pPr marL="514350" indent="-457200"/>
            <a:r>
              <a:rPr lang="en-AU" sz="2800" dirty="0" smtClean="0"/>
              <a:t>Community engagement</a:t>
            </a:r>
          </a:p>
          <a:p>
            <a:pPr marL="514350" indent="-457200"/>
            <a:r>
              <a:rPr lang="en-AU" sz="2800" dirty="0" smtClean="0"/>
              <a:t>Council adoption</a:t>
            </a:r>
          </a:p>
          <a:p>
            <a:pPr marL="514350" indent="-457200"/>
            <a:r>
              <a:rPr lang="en-AU" sz="2800" dirty="0" smtClean="0"/>
              <a:t>Implementation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1" y="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As of Thu 20 June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61125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15"/>
    </mc:Choice>
    <mc:Fallback>
      <p:transition spd="slow" advTm="122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thernBeachesCouncilTheme">
  <a:themeElements>
    <a:clrScheme name="Northern Beaches">
      <a:dk1>
        <a:sysClr val="windowText" lastClr="000000"/>
      </a:dk1>
      <a:lt1>
        <a:sysClr val="window" lastClr="FFFFFF"/>
      </a:lt1>
      <a:dk2>
        <a:srgbClr val="0054A5"/>
      </a:dk2>
      <a:lt2>
        <a:srgbClr val="FFFFFF"/>
      </a:lt2>
      <a:accent1>
        <a:srgbClr val="52C5D7"/>
      </a:accent1>
      <a:accent2>
        <a:srgbClr val="00A894"/>
      </a:accent2>
      <a:accent3>
        <a:srgbClr val="A9D43B"/>
      </a:accent3>
      <a:accent4>
        <a:srgbClr val="FFD300"/>
      </a:accent4>
      <a:accent5>
        <a:srgbClr val="E3343E"/>
      </a:accent5>
      <a:accent6>
        <a:srgbClr val="D4007F"/>
      </a:accent6>
      <a:hlink>
        <a:srgbClr val="52C5D7"/>
      </a:hlink>
      <a:folHlink>
        <a:srgbClr val="661B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NorthernBeachesCouncilTheme</Template>
  <TotalTime>149</TotalTime>
  <Words>332</Words>
  <Application>Microsoft Office PowerPoint</Application>
  <PresentationFormat>On-screen Show (4:3)</PresentationFormat>
  <Paragraphs>105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NorthernBeachesCouncilTheme</vt:lpstr>
      <vt:lpstr>Manly Parking Permit Scheme</vt:lpstr>
      <vt:lpstr>Why the review and audit?</vt:lpstr>
      <vt:lpstr>What do we know (to date)?</vt:lpstr>
      <vt:lpstr>What we know (to date)?</vt:lpstr>
      <vt:lpstr>What are we doing?</vt:lpstr>
      <vt:lpstr>Proposed Fees and Charges</vt:lpstr>
      <vt:lpstr>Next steps</vt:lpstr>
    </vt:vector>
  </TitlesOfParts>
  <Company>Northern Beaches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Maulguet</dc:creator>
  <cp:lastModifiedBy>Lisa Trewin</cp:lastModifiedBy>
  <cp:revision>30</cp:revision>
  <dcterms:created xsi:type="dcterms:W3CDTF">2018-05-28T02:50:32Z</dcterms:created>
  <dcterms:modified xsi:type="dcterms:W3CDTF">2019-06-20T06:32:37Z</dcterms:modified>
</cp:coreProperties>
</file>